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2"/>
  </p:notesMasterIdLst>
  <p:sldIdLst>
    <p:sldId id="898" r:id="rId4"/>
    <p:sldId id="259" r:id="rId5"/>
    <p:sldId id="260" r:id="rId6"/>
    <p:sldId id="261" r:id="rId7"/>
    <p:sldId id="262" r:id="rId8"/>
    <p:sldId id="755" r:id="rId9"/>
    <p:sldId id="909" r:id="rId10"/>
    <p:sldId id="1185" r:id="rId11"/>
    <p:sldId id="1212" r:id="rId12"/>
    <p:sldId id="1186" r:id="rId13"/>
    <p:sldId id="1193" r:id="rId14"/>
    <p:sldId id="1194" r:id="rId15"/>
    <p:sldId id="1195" r:id="rId16"/>
    <p:sldId id="1196" r:id="rId17"/>
    <p:sldId id="1217" r:id="rId18"/>
    <p:sldId id="1218" r:id="rId19"/>
    <p:sldId id="1219" r:id="rId20"/>
    <p:sldId id="1220" r:id="rId21"/>
    <p:sldId id="1198" r:id="rId22"/>
    <p:sldId id="1221" r:id="rId23"/>
    <p:sldId id="1177" r:id="rId24"/>
    <p:sldId id="1191" r:id="rId25"/>
    <p:sldId id="1222" r:id="rId26"/>
    <p:sldId id="1077" r:id="rId27"/>
    <p:sldId id="407" r:id="rId28"/>
    <p:sldId id="417" r:id="rId29"/>
    <p:sldId id="281" r:id="rId30"/>
    <p:sldId id="950" r:id="rId31"/>
    <p:sldId id="276" r:id="rId32"/>
    <p:sldId id="277" r:id="rId33"/>
    <p:sldId id="278" r:id="rId34"/>
    <p:sldId id="1160" r:id="rId35"/>
    <p:sldId id="1179" r:id="rId36"/>
    <p:sldId id="1211" r:id="rId37"/>
    <p:sldId id="1223" r:id="rId38"/>
    <p:sldId id="283" r:id="rId39"/>
    <p:sldId id="284" r:id="rId40"/>
    <p:sldId id="309" r:id="rId41"/>
    <p:sldId id="310" r:id="rId42"/>
    <p:sldId id="961" r:id="rId43"/>
    <p:sldId id="962" r:id="rId44"/>
    <p:sldId id="1181" r:id="rId45"/>
    <p:sldId id="976" r:id="rId46"/>
    <p:sldId id="977" r:id="rId47"/>
    <p:sldId id="978" r:id="rId48"/>
    <p:sldId id="312" r:id="rId49"/>
    <p:sldId id="313" r:id="rId50"/>
    <p:sldId id="31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a:srgbClr val="F84032"/>
    <a:srgbClr val="EFF8BA"/>
    <a:srgbClr val="204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76" autoAdjust="0"/>
  </p:normalViewPr>
  <p:slideViewPr>
    <p:cSldViewPr>
      <p:cViewPr varScale="1">
        <p:scale>
          <a:sx n="74" d="100"/>
          <a:sy n="74" d="100"/>
        </p:scale>
        <p:origin x="1206"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microsoft.com/office/2016/11/relationships/changesInfo" Target="changesInfos/changesInfo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AED65379-57C6-4247-9E4F-32E0A0C5C7A8}"/>
    <pc:docChg chg="undo redo custSel modSld">
      <pc:chgData name="faizul alfalah" userId="b097e28588539e7c" providerId="LiveId" clId="{AED65379-57C6-4247-9E4F-32E0A0C5C7A8}" dt="2023-12-12T07:58:35.012" v="85"/>
      <pc:docMkLst>
        <pc:docMk/>
      </pc:docMkLst>
      <pc:sldChg chg="addSp delSp mod setBg">
        <pc:chgData name="faizul alfalah" userId="b097e28588539e7c" providerId="LiveId" clId="{AED65379-57C6-4247-9E4F-32E0A0C5C7A8}" dt="2023-12-12T07:47:36.149" v="17"/>
        <pc:sldMkLst>
          <pc:docMk/>
          <pc:sldMk cId="4273977099" sldId="909"/>
        </pc:sldMkLst>
        <pc:spChg chg="add del">
          <ac:chgData name="faizul alfalah" userId="b097e28588539e7c" providerId="LiveId" clId="{AED65379-57C6-4247-9E4F-32E0A0C5C7A8}" dt="2023-12-12T07:46:23.861" v="3" actId="478"/>
          <ac:spMkLst>
            <pc:docMk/>
            <pc:sldMk cId="4273977099" sldId="909"/>
            <ac:spMk id="4" creationId="{A3097165-8E05-6925-6216-11FFD7BA27DA}"/>
          </ac:spMkLst>
        </pc:spChg>
        <pc:spChg chg="add del">
          <ac:chgData name="faizul alfalah" userId="b097e28588539e7c" providerId="LiveId" clId="{AED65379-57C6-4247-9E4F-32E0A0C5C7A8}" dt="2023-12-12T07:46:24.361" v="4" actId="478"/>
          <ac:spMkLst>
            <pc:docMk/>
            <pc:sldMk cId="4273977099" sldId="909"/>
            <ac:spMk id="5" creationId="{00000000-0000-0000-0000-000000000000}"/>
          </ac:spMkLst>
        </pc:spChg>
        <pc:spChg chg="add del">
          <ac:chgData name="faizul alfalah" userId="b097e28588539e7c" providerId="LiveId" clId="{AED65379-57C6-4247-9E4F-32E0A0C5C7A8}" dt="2023-12-12T07:46:24.751" v="5" actId="478"/>
          <ac:spMkLst>
            <pc:docMk/>
            <pc:sldMk cId="4273977099" sldId="909"/>
            <ac:spMk id="8" creationId="{0808471C-4130-3D2E-1B60-244917EA6DA8}"/>
          </ac:spMkLst>
        </pc:spChg>
      </pc:sldChg>
      <pc:sldChg chg="modSp mod setBg">
        <pc:chgData name="faizul alfalah" userId="b097e28588539e7c" providerId="LiveId" clId="{AED65379-57C6-4247-9E4F-32E0A0C5C7A8}" dt="2023-12-12T07:58:35.012" v="85"/>
        <pc:sldMkLst>
          <pc:docMk/>
          <pc:sldMk cId="2307823485" sldId="1077"/>
        </pc:sldMkLst>
        <pc:picChg chg="mod">
          <ac:chgData name="faizul alfalah" userId="b097e28588539e7c" providerId="LiveId" clId="{AED65379-57C6-4247-9E4F-32E0A0C5C7A8}" dt="2023-12-12T07:46:30.676" v="7" actId="1076"/>
          <ac:picMkLst>
            <pc:docMk/>
            <pc:sldMk cId="2307823485" sldId="1077"/>
            <ac:picMk id="5" creationId="{F1780F4A-7F09-46D7-8694-361E147B3EAB}"/>
          </ac:picMkLst>
        </pc:picChg>
      </pc:sldChg>
      <pc:sldChg chg="addSp delSp mod setBg">
        <pc:chgData name="faizul alfalah" userId="b097e28588539e7c" providerId="LiveId" clId="{AED65379-57C6-4247-9E4F-32E0A0C5C7A8}" dt="2023-12-12T07:47:50.550" v="24"/>
        <pc:sldMkLst>
          <pc:docMk/>
          <pc:sldMk cId="1750333031" sldId="1185"/>
        </pc:sldMkLst>
        <pc:spChg chg="add del">
          <ac:chgData name="faizul alfalah" userId="b097e28588539e7c" providerId="LiveId" clId="{AED65379-57C6-4247-9E4F-32E0A0C5C7A8}" dt="2023-12-12T07:47:30.503" v="15" actId="478"/>
          <ac:spMkLst>
            <pc:docMk/>
            <pc:sldMk cId="1750333031" sldId="1185"/>
            <ac:spMk id="6" creationId="{A3097165-8E05-6925-6216-11FFD7BA27DA}"/>
          </ac:spMkLst>
        </pc:spChg>
      </pc:sldChg>
      <pc:sldChg chg="addSp delSp mod setBg">
        <pc:chgData name="faizul alfalah" userId="b097e28588539e7c" providerId="LiveId" clId="{AED65379-57C6-4247-9E4F-32E0A0C5C7A8}" dt="2023-12-12T07:50:47.900" v="44"/>
        <pc:sldMkLst>
          <pc:docMk/>
          <pc:sldMk cId="4211574527" sldId="1186"/>
        </pc:sldMkLst>
        <pc:spChg chg="add del">
          <ac:chgData name="faizul alfalah" userId="b097e28588539e7c" providerId="LiveId" clId="{AED65379-57C6-4247-9E4F-32E0A0C5C7A8}" dt="2023-12-12T07:50:38.600" v="39" actId="478"/>
          <ac:spMkLst>
            <pc:docMk/>
            <pc:sldMk cId="4211574527" sldId="1186"/>
            <ac:spMk id="4" creationId="{A3097165-8E05-6925-6216-11FFD7BA27DA}"/>
          </ac:spMkLst>
        </pc:spChg>
        <pc:spChg chg="add del">
          <ac:chgData name="faizul alfalah" userId="b097e28588539e7c" providerId="LiveId" clId="{AED65379-57C6-4247-9E4F-32E0A0C5C7A8}" dt="2023-12-12T07:50:38.600" v="39" actId="478"/>
          <ac:spMkLst>
            <pc:docMk/>
            <pc:sldMk cId="4211574527" sldId="1186"/>
            <ac:spMk id="5" creationId="{00000000-0000-0000-0000-000000000000}"/>
          </ac:spMkLst>
        </pc:spChg>
        <pc:spChg chg="add del">
          <ac:chgData name="faizul alfalah" userId="b097e28588539e7c" providerId="LiveId" clId="{AED65379-57C6-4247-9E4F-32E0A0C5C7A8}" dt="2023-12-12T07:50:38.600" v="39" actId="478"/>
          <ac:spMkLst>
            <pc:docMk/>
            <pc:sldMk cId="4211574527" sldId="1186"/>
            <ac:spMk id="8" creationId="{0808471C-4130-3D2E-1B60-244917EA6DA8}"/>
          </ac:spMkLst>
        </pc:spChg>
      </pc:sldChg>
      <pc:sldChg chg="setBg">
        <pc:chgData name="faizul alfalah" userId="b097e28588539e7c" providerId="LiveId" clId="{AED65379-57C6-4247-9E4F-32E0A0C5C7A8}" dt="2023-12-12T07:48:02.951" v="31"/>
        <pc:sldMkLst>
          <pc:docMk/>
          <pc:sldMk cId="3835396876" sldId="1193"/>
        </pc:sldMkLst>
      </pc:sldChg>
      <pc:sldChg chg="addSp delSp mod setBg">
        <pc:chgData name="faizul alfalah" userId="b097e28588539e7c" providerId="LiveId" clId="{AED65379-57C6-4247-9E4F-32E0A0C5C7A8}" dt="2023-12-12T07:49:31.521" v="37"/>
        <pc:sldMkLst>
          <pc:docMk/>
          <pc:sldMk cId="2147901772" sldId="1194"/>
        </pc:sldMkLst>
        <pc:spChg chg="add del">
          <ac:chgData name="faizul alfalah" userId="b097e28588539e7c" providerId="LiveId" clId="{AED65379-57C6-4247-9E4F-32E0A0C5C7A8}" dt="2023-12-12T07:49:21.225" v="33" actId="478"/>
          <ac:spMkLst>
            <pc:docMk/>
            <pc:sldMk cId="2147901772" sldId="1194"/>
            <ac:spMk id="4" creationId="{A3097165-8E05-6925-6216-11FFD7BA27DA}"/>
          </ac:spMkLst>
        </pc:spChg>
      </pc:sldChg>
      <pc:sldChg chg="addSp delSp modSp mod setBg">
        <pc:chgData name="faizul alfalah" userId="b097e28588539e7c" providerId="LiveId" clId="{AED65379-57C6-4247-9E4F-32E0A0C5C7A8}" dt="2023-12-12T07:52:41.793" v="64" actId="1076"/>
        <pc:sldMkLst>
          <pc:docMk/>
          <pc:sldMk cId="526421172" sldId="1195"/>
        </pc:sldMkLst>
        <pc:spChg chg="add del">
          <ac:chgData name="faizul alfalah" userId="b097e28588539e7c" providerId="LiveId" clId="{AED65379-57C6-4247-9E4F-32E0A0C5C7A8}" dt="2023-12-12T07:51:46.965" v="48" actId="478"/>
          <ac:spMkLst>
            <pc:docMk/>
            <pc:sldMk cId="526421172" sldId="1195"/>
            <ac:spMk id="4" creationId="{A3097165-8E05-6925-6216-11FFD7BA27DA}"/>
          </ac:spMkLst>
        </pc:spChg>
        <pc:spChg chg="add del mod">
          <ac:chgData name="faizul alfalah" userId="b097e28588539e7c" providerId="LiveId" clId="{AED65379-57C6-4247-9E4F-32E0A0C5C7A8}" dt="2023-12-12T07:52:41.793" v="64" actId="1076"/>
          <ac:spMkLst>
            <pc:docMk/>
            <pc:sldMk cId="526421172" sldId="1195"/>
            <ac:spMk id="5" creationId="{00000000-0000-0000-0000-000000000000}"/>
          </ac:spMkLst>
        </pc:spChg>
        <pc:spChg chg="add del mod">
          <ac:chgData name="faizul alfalah" userId="b097e28588539e7c" providerId="LiveId" clId="{AED65379-57C6-4247-9E4F-32E0A0C5C7A8}" dt="2023-12-12T07:52:41.165" v="63" actId="1076"/>
          <ac:spMkLst>
            <pc:docMk/>
            <pc:sldMk cId="526421172" sldId="1195"/>
            <ac:spMk id="8" creationId="{0808471C-4130-3D2E-1B60-244917EA6DA8}"/>
          </ac:spMkLst>
        </pc:spChg>
      </pc:sldChg>
      <pc:sldChg chg="addSp delSp mod setBg">
        <pc:chgData name="faizul alfalah" userId="b097e28588539e7c" providerId="LiveId" clId="{AED65379-57C6-4247-9E4F-32E0A0C5C7A8}" dt="2023-12-12T07:53:44.816" v="73"/>
        <pc:sldMkLst>
          <pc:docMk/>
          <pc:sldMk cId="3332365476" sldId="1196"/>
        </pc:sldMkLst>
        <pc:spChg chg="add del">
          <ac:chgData name="faizul alfalah" userId="b097e28588539e7c" providerId="LiveId" clId="{AED65379-57C6-4247-9E4F-32E0A0C5C7A8}" dt="2023-12-12T07:53:34.306" v="66" actId="478"/>
          <ac:spMkLst>
            <pc:docMk/>
            <pc:sldMk cId="3332365476" sldId="1196"/>
            <ac:spMk id="3" creationId="{A3097165-8E05-6925-6216-11FFD7BA27DA}"/>
          </ac:spMkLst>
        </pc:spChg>
        <pc:spChg chg="add del">
          <ac:chgData name="faizul alfalah" userId="b097e28588539e7c" providerId="LiveId" clId="{AED65379-57C6-4247-9E4F-32E0A0C5C7A8}" dt="2023-12-12T07:53:34.306" v="66" actId="478"/>
          <ac:spMkLst>
            <pc:docMk/>
            <pc:sldMk cId="3332365476" sldId="1196"/>
            <ac:spMk id="4" creationId="{A3097165-8E05-6925-6216-11FFD7BA27DA}"/>
          </ac:spMkLst>
        </pc:spChg>
        <pc:spChg chg="add del">
          <ac:chgData name="faizul alfalah" userId="b097e28588539e7c" providerId="LiveId" clId="{AED65379-57C6-4247-9E4F-32E0A0C5C7A8}" dt="2023-12-12T07:53:34.306" v="66" actId="478"/>
          <ac:spMkLst>
            <pc:docMk/>
            <pc:sldMk cId="3332365476" sldId="1196"/>
            <ac:spMk id="6" creationId="{00000000-0000-0000-0000-000000000000}"/>
          </ac:spMkLst>
        </pc:spChg>
      </pc:sldChg>
      <pc:sldChg chg="setBg">
        <pc:chgData name="faizul alfalah" userId="b097e28588539e7c" providerId="LiveId" clId="{AED65379-57C6-4247-9E4F-32E0A0C5C7A8}" dt="2023-12-12T07:58:17.690" v="81"/>
        <pc:sldMkLst>
          <pc:docMk/>
          <pc:sldMk cId="1615491420" sldId="1212"/>
        </pc:sldMkLst>
      </pc:sldChg>
      <pc:sldChg chg="addSp delSp mod setBg">
        <pc:chgData name="faizul alfalah" userId="b097e28588539e7c" providerId="LiveId" clId="{AED65379-57C6-4247-9E4F-32E0A0C5C7A8}" dt="2023-12-12T07:54:37.491" v="79"/>
        <pc:sldMkLst>
          <pc:docMk/>
          <pc:sldMk cId="1922388921" sldId="1217"/>
        </pc:sldMkLst>
        <pc:spChg chg="add del">
          <ac:chgData name="faizul alfalah" userId="b097e28588539e7c" providerId="LiveId" clId="{AED65379-57C6-4247-9E4F-32E0A0C5C7A8}" dt="2023-12-12T07:54:28.746" v="75" actId="478"/>
          <ac:spMkLst>
            <pc:docMk/>
            <pc:sldMk cId="1922388921" sldId="1217"/>
            <ac:spMk id="3" creationId="{A3097165-8E05-6925-6216-11FFD7BA27DA}"/>
          </ac:spMkLst>
        </pc:spChg>
        <pc:spChg chg="add del">
          <ac:chgData name="faizul alfalah" userId="b097e28588539e7c" providerId="LiveId" clId="{AED65379-57C6-4247-9E4F-32E0A0C5C7A8}" dt="2023-12-12T07:54:28.746" v="75" actId="478"/>
          <ac:spMkLst>
            <pc:docMk/>
            <pc:sldMk cId="1922388921" sldId="1217"/>
            <ac:spMk id="4" creationId="{A3097165-8E05-6925-6216-11FFD7BA27DA}"/>
          </ac:spMkLst>
        </pc:spChg>
        <pc:spChg chg="add del">
          <ac:chgData name="faizul alfalah" userId="b097e28588539e7c" providerId="LiveId" clId="{AED65379-57C6-4247-9E4F-32E0A0C5C7A8}" dt="2023-12-12T07:54:28.746" v="75" actId="478"/>
          <ac:spMkLst>
            <pc:docMk/>
            <pc:sldMk cId="1922388921" sldId="1217"/>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12/12/2023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12/12/2023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12/12/2023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12/12/2023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12/12/2023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12/12/2023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12/12/2023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12/12/2023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12/12/2023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12/12/2023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12/12/2023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12/12/2023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12/12/2023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12/12/2023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12/12/2023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b="1" dirty="0" err="1">
                <a:ln w="9525">
                  <a:solidFill>
                    <a:schemeClr val="tx1"/>
                  </a:solidFill>
                  <a:prstDash val="solid"/>
                </a:ln>
                <a:solidFill>
                  <a:schemeClr val="bg1"/>
                </a:solidFill>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tx1"/>
                  </a:solidFill>
                  <a:prstDash val="solid"/>
                </a:ln>
                <a:solidFill>
                  <a:schemeClr val="bg1"/>
                </a:solidFill>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tx1"/>
                  </a:solidFill>
                  <a:prstDash val="solid"/>
                </a:ln>
                <a:solidFill>
                  <a:schemeClr val="bg1"/>
                </a:solidFill>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tx1"/>
                  </a:solidFill>
                  <a:prstDash val="solid"/>
                </a:ln>
                <a:solidFill>
                  <a:schemeClr val="bg1"/>
                </a:solidFill>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50/2023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843482" y="3492420"/>
            <a:ext cx="7457035" cy="1938992"/>
          </a:xfrm>
          <a:prstGeom prst="rect">
            <a:avLst/>
          </a:prstGeom>
        </p:spPr>
        <p:txBody>
          <a:bodyPr wrap="square">
            <a:spAutoFit/>
          </a:bodyPr>
          <a:lstStyle/>
          <a:p>
            <a:pPr algn="ctr"/>
            <a:r>
              <a:rPr lang="fi-FI" sz="6000" b="1" dirty="0">
                <a:ln w="13462">
                  <a:solidFill>
                    <a:schemeClr val="bg1"/>
                  </a:solidFill>
                  <a:prstDash val="solid"/>
                </a:ln>
                <a:solidFill>
                  <a:srgbClr val="FFC000"/>
                </a:solidFill>
                <a:effectLst>
                  <a:outerShdw dist="38100" dir="2700000" algn="bl" rotWithShape="0">
                    <a:schemeClr val="accent5"/>
                  </a:outerShdw>
                </a:effectLst>
                <a:latin typeface="Arial Black" pitchFamily="34" charset="0"/>
              </a:rPr>
              <a:t>KEPINCANGAN HIDUP MANUSIA</a:t>
            </a:r>
            <a:endParaRPr lang="it-IT" sz="6000" b="1" dirty="0">
              <a:ln w="13462">
                <a:solidFill>
                  <a:schemeClr val="bg1"/>
                </a:solidFill>
                <a:prstDash val="solid"/>
              </a:ln>
              <a:solidFill>
                <a:srgbClr val="FFC000"/>
              </a:solidFill>
              <a:effectLst>
                <a:outerShdw dist="38100" dir="2700000" algn="bl" rotWithShape="0">
                  <a:schemeClr val="accent5"/>
                </a:outerShdw>
              </a:effectLst>
              <a:latin typeface="Arial Black" pitchFamily="34" charset="0"/>
            </a:endParaRPr>
          </a:p>
        </p:txBody>
      </p:sp>
      <p:sp>
        <p:nvSpPr>
          <p:cNvPr id="3" name="Rectangle 2">
            <a:extLst>
              <a:ext uri="{FF2B5EF4-FFF2-40B4-BE49-F238E27FC236}">
                <a16:creationId xmlns:a16="http://schemas.microsoft.com/office/drawing/2014/main" xmlns="" id="{1BCD6A67-D6C1-BB03-033A-855C22F9F64D}"/>
              </a:ext>
            </a:extLst>
          </p:cNvPr>
          <p:cNvSpPr/>
          <p:nvPr/>
        </p:nvSpPr>
        <p:spPr>
          <a:xfrm>
            <a:off x="0" y="638169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xmlns=""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2 Jamadil Awal 1445 </a:t>
            </a:r>
            <a:r>
              <a:rPr lang="en-US" sz="2400" b="1" dirty="0">
                <a:solidFill>
                  <a:srgbClr val="FFFF00"/>
                </a:solidFill>
                <a:effectLst>
                  <a:glow rad="139700">
                    <a:schemeClr val="tx1">
                      <a:alpha val="40000"/>
                    </a:schemeClr>
                  </a:glow>
                  <a:outerShdw dist="38100" dir="2700000" algn="tl">
                    <a:srgbClr val="000000">
                      <a:alpha val="94000"/>
                    </a:srgbClr>
                  </a:outerShdw>
                </a:effectLst>
              </a:rPr>
              <a:t>:</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en-US" sz="2400" b="1" dirty="0">
                <a:solidFill>
                  <a:srgbClr val="FFFF00"/>
                </a:solidFill>
                <a:effectLst>
                  <a:glow rad="139700">
                    <a:schemeClr val="tx1">
                      <a:alpha val="40000"/>
                    </a:schemeClr>
                  </a:glow>
                  <a:outerShdw dist="38100" dir="2700000" algn="tl">
                    <a:srgbClr val="000000">
                      <a:alpha val="94000"/>
                    </a:srgbClr>
                  </a:outerShdw>
                </a:effectLst>
              </a:rPr>
              <a:t>15 </a:t>
            </a:r>
            <a:r>
              <a:rPr lang="en-US" sz="2400" b="1" dirty="0" err="1">
                <a:solidFill>
                  <a:srgbClr val="FFFF00"/>
                </a:solidFill>
                <a:effectLst>
                  <a:glow rad="139700">
                    <a:schemeClr val="tx1">
                      <a:alpha val="40000"/>
                    </a:schemeClr>
                  </a:glow>
                  <a:outerShdw dist="38100" dir="2700000" algn="tl">
                    <a:srgbClr val="000000">
                      <a:alpha val="94000"/>
                    </a:srgbClr>
                  </a:outerShdw>
                </a:effectLst>
              </a:rPr>
              <a:t>Disember</a:t>
            </a:r>
            <a:r>
              <a:rPr lang="en-US" sz="2400" b="1" dirty="0">
                <a:solidFill>
                  <a:srgbClr val="FFFF00"/>
                </a:solidFill>
                <a:effectLst>
                  <a:glow rad="139700">
                    <a:schemeClr val="tx1">
                      <a:alpha val="40000"/>
                    </a:schemeClr>
                  </a:glow>
                  <a:outerShdw dist="38100" dir="2700000" algn="tl">
                    <a:srgbClr val="000000">
                      <a:alpha val="94000"/>
                    </a:srgbClr>
                  </a:outerShdw>
                </a:effectLst>
              </a:rPr>
              <a:t> 2023</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04800" y="2667000"/>
            <a:ext cx="8504639" cy="3733800"/>
          </a:xfrm>
          <a:prstGeom prst="roundRect">
            <a:avLst/>
          </a:prstGeom>
          <a:solidFill>
            <a:schemeClr val="accent6">
              <a:lumMod val="60000"/>
              <a:lumOff val="40000"/>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Masyarakat sibuk bercakap berkenaan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kemelesetan ekonomi</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kekurangan bekalan keperluan harian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kenaikan harga barang</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Bahkan, dari hari ke sehari, berbagai macam masalah yang baharu telah timbul.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3048000" y="361950"/>
            <a:ext cx="2743200" cy="1143000"/>
          </a:xfrm>
          <a:prstGeom prst="roundRect">
            <a:avLst/>
          </a:prstGeom>
          <a:solidFill>
            <a:schemeClr val="accent6">
              <a:lumMod val="60000"/>
              <a:lumOff val="40000"/>
              <a:alpha val="71000"/>
            </a:schemeClr>
          </a:solidFill>
          <a:ln>
            <a:solidFill>
              <a:schemeClr val="tx1"/>
            </a:solid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Hari ini,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Chevron 4"/>
          <p:cNvSpPr/>
          <p:nvPr/>
        </p:nvSpPr>
        <p:spPr>
          <a:xfrm rot="5400000">
            <a:off x="4127900" y="1899050"/>
            <a:ext cx="819150" cy="373850"/>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11574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457200" y="2514600"/>
            <a:ext cx="8305800" cy="4114800"/>
          </a:xfrm>
          <a:prstGeom prst="roundRect">
            <a:avLst/>
          </a:prstGeom>
          <a:solidFill>
            <a:schemeClr val="accent6">
              <a:lumMod val="60000"/>
              <a:lumOff val="40000"/>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Mereka mungkin terlupa atau tidak sedar bahawa, terdapat perkara yang lebih </a:t>
            </a:r>
            <a:r>
              <a:rPr lang="sv-SE" sz="32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merbahaya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daripada kemelesetan ekonomi tersebut, iaitu </a:t>
            </a:r>
            <a:r>
              <a:rPr lang="sv-SE" sz="32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kemelesetan iman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keyakinan kepada Allah, serta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kurangnya penghayatan agama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dalam kehidupan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2362200" y="457200"/>
            <a:ext cx="4114800" cy="838200"/>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Dalam pada itu, </a:t>
            </a:r>
          </a:p>
        </p:txBody>
      </p:sp>
      <p:sp>
        <p:nvSpPr>
          <p:cNvPr id="5" name="Chevron 4"/>
          <p:cNvSpPr/>
          <p:nvPr/>
        </p:nvSpPr>
        <p:spPr>
          <a:xfrm rot="5400000">
            <a:off x="3882625" y="1679975"/>
            <a:ext cx="990600" cy="373850"/>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35396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81000" y="1371600"/>
            <a:ext cx="8305800" cy="3962400"/>
          </a:xfrm>
          <a:prstGeom prst="roundRect">
            <a:avLst/>
          </a:prstGeom>
          <a:solidFill>
            <a:schemeClr val="accent3">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Bermula daripada </a:t>
            </a:r>
            <a:r>
              <a:rPr lang="sv-SE" sz="32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keruntuhan iman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pegangan agama ini, maka berlakulah </a:t>
            </a:r>
            <a:r>
              <a:rPr lang="sv-SE" sz="32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keruntuhan akhlak</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selanjutnya </a:t>
            </a:r>
            <a:r>
              <a:rPr lang="sv-SE" sz="32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keruntuhan dalam pelbagai bidang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kehidupan, baik ekonomi, kekeluargaan, kemasyarakatan mahupun kenegaraan.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147901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152400" y="2514600"/>
            <a:ext cx="8763000" cy="4191000"/>
          </a:xfrm>
          <a:prstGeom prst="roundRect">
            <a:avLst/>
          </a:prstGeom>
          <a:solidFill>
            <a:schemeClr val="accent2">
              <a:lumMod val="60000"/>
              <a:lumOff val="40000"/>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Akidah kalangan umat Islam pada hari ini adalah </a:t>
            </a:r>
            <a:r>
              <a:rPr lang="sv-SE" sz="32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sangat rapuh</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sehingga menyebabkan sebahagian mereka mudah sekali menggadaikan agama demi mengejar kepentingan dunia. Mereka memandang ringan terhadap perintah dan larangan Allah SWT.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495300" y="228600"/>
            <a:ext cx="8077200" cy="1066800"/>
          </a:xfrm>
          <a:prstGeom prst="roundRect">
            <a:avLst/>
          </a:prstGeom>
          <a:solidFill>
            <a:schemeClr val="accent2">
              <a:lumMod val="60000"/>
              <a:lumOff val="40000"/>
              <a:alpha val="71000"/>
            </a:schemeClr>
          </a:solidFill>
          <a:ln>
            <a:solidFill>
              <a:schemeClr val="tx1"/>
            </a:solid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Antara perkara mendukacitakan ialah </a:t>
            </a:r>
          </a:p>
        </p:txBody>
      </p:sp>
      <p:sp>
        <p:nvSpPr>
          <p:cNvPr id="5" name="Chevron 4"/>
          <p:cNvSpPr/>
          <p:nvPr/>
        </p:nvSpPr>
        <p:spPr>
          <a:xfrm rot="5400000">
            <a:off x="4173738" y="1650501"/>
            <a:ext cx="796524" cy="526250"/>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26421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04800" y="2209800"/>
            <a:ext cx="8465028" cy="4267200"/>
          </a:xfrm>
          <a:prstGeom prst="roundRect">
            <a:avLst/>
          </a:prstGeom>
          <a:solidFill>
            <a:schemeClr val="accent2">
              <a:lumMod val="60000"/>
              <a:lumOff val="40000"/>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Agama hanya menjadi </a:t>
            </a:r>
            <a:r>
              <a:rPr lang="sv-SE" sz="32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kegiatan bermusim</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diamalkan pada waktu-waktu tertentu, seperti pada dua hari raya, majlis Maulud, majlis sambutan Ma’al Hijrah, ketika mengadakan majlis akad nikah, ketika berlaku kematian dan seumpamanya.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2209800" y="304800"/>
            <a:ext cx="4724400" cy="838200"/>
          </a:xfrm>
          <a:prstGeom prst="roundRect">
            <a:avLst/>
          </a:prstGeom>
          <a:solidFill>
            <a:schemeClr val="accent2">
              <a:lumMod val="60000"/>
              <a:lumOff val="40000"/>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Kalangan mereka, </a:t>
            </a:r>
            <a:endPar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
        <p:nvSpPr>
          <p:cNvPr id="6" name="Chevron 5"/>
          <p:cNvSpPr/>
          <p:nvPr/>
        </p:nvSpPr>
        <p:spPr>
          <a:xfrm rot="5400000">
            <a:off x="4215413" y="1449587"/>
            <a:ext cx="796524" cy="526250"/>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32365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04800" y="2438400"/>
            <a:ext cx="8465028" cy="3810000"/>
          </a:xfrm>
          <a:prstGeom prst="roundRect">
            <a:avLst/>
          </a:prstGeom>
          <a:solidFill>
            <a:schemeClr val="accent2">
              <a:lumMod val="60000"/>
              <a:lumOff val="40000"/>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Pada segelintir individu, Islam bukan lagi satu kepercayaan yang terpahat kukuh di dalam hati sanubari. Kedapatan yang sanggup </a:t>
            </a:r>
            <a:r>
              <a:rPr lang="sv-SE" sz="32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menukar agamanya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membuat permohonan rasmi</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melalui pihak berkuasa.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2209800" y="304800"/>
            <a:ext cx="4724400" cy="838200"/>
          </a:xfrm>
          <a:prstGeom prst="roundRect">
            <a:avLst/>
          </a:prstGeom>
          <a:solidFill>
            <a:schemeClr val="accent2">
              <a:lumMod val="60000"/>
              <a:lumOff val="40000"/>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Lebih dahsyat lagi, </a:t>
            </a:r>
            <a:endPar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
        <p:nvSpPr>
          <p:cNvPr id="6" name="Chevron 5"/>
          <p:cNvSpPr/>
          <p:nvPr/>
        </p:nvSpPr>
        <p:spPr>
          <a:xfrm rot="5400000">
            <a:off x="4132063" y="1472213"/>
            <a:ext cx="796524" cy="526250"/>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22388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6000" r="-16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04800" y="2667000"/>
            <a:ext cx="8465028" cy="3429000"/>
          </a:xfrm>
          <a:prstGeom prst="roundRect">
            <a:avLst/>
          </a:prstGeom>
          <a:solidFill>
            <a:schemeClr val="accent2">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Kedapatan umat Islam yang terjebak dalam perkara munkar dan negatif; mereka </a:t>
            </a:r>
            <a:r>
              <a:rPr lang="sv-SE" sz="32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berjudi</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32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minum arak</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32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berkhalwat</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terlibat dalam </a:t>
            </a:r>
            <a:r>
              <a:rPr lang="sv-SE" sz="32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hubungan luar nikah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lain-lain lagi.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1371600" y="533400"/>
            <a:ext cx="6019800" cy="838200"/>
          </a:xfrm>
          <a:prstGeom prst="roundRect">
            <a:avLst/>
          </a:prstGeom>
          <a:solidFill>
            <a:schemeClr val="accent2">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b="1"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Pada masa yang sama, </a:t>
            </a:r>
            <a:endParaRPr lang="fi-FI" sz="3200" b="1"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
        <p:nvSpPr>
          <p:cNvPr id="6" name="Chevron 5"/>
          <p:cNvSpPr/>
          <p:nvPr/>
        </p:nvSpPr>
        <p:spPr>
          <a:xfrm rot="5400000">
            <a:off x="4063013" y="1777013"/>
            <a:ext cx="796524" cy="526250"/>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85768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152400" y="1828800"/>
            <a:ext cx="8839200" cy="4953000"/>
          </a:xfrm>
          <a:prstGeom prst="roundRect">
            <a:avLst/>
          </a:prstGeom>
          <a:solidFill>
            <a:schemeClr val="accent5">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Pergaulan bebas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antara lelaki dan wanita turut berlaku secara berleluasa. Para pemuda dan pemudi berarak ke hulu dan ke hilir dengan motorsikal dan kereta, tanpa ikatan perkahwinan yang sah. Pusat-pusat hiburan, pusat membeli belah dan tempat awam pula telah menjadi tempat </a:t>
            </a:r>
            <a:r>
              <a:rPr lang="sv-SE" sz="28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menghabiskan masa dengan perkara tidak berfaedah</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baik kepada agama, diri, keluarga, masyarakat dan negara.</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2819400" y="228600"/>
            <a:ext cx="3352800" cy="838200"/>
          </a:xfrm>
          <a:prstGeom prst="roundRect">
            <a:avLst/>
          </a:prstGeom>
          <a:solidFill>
            <a:schemeClr val="accent5">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Begitu juga,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Chevron 5"/>
          <p:cNvSpPr/>
          <p:nvPr/>
        </p:nvSpPr>
        <p:spPr>
          <a:xfrm rot="5400000">
            <a:off x="4256780" y="1208780"/>
            <a:ext cx="457202" cy="478037"/>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07651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8000" r="-8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152400" y="1676400"/>
            <a:ext cx="8839200" cy="5105400"/>
          </a:xfrm>
          <a:prstGeom prst="roundRect">
            <a:avLst/>
          </a:prstGeom>
          <a:solidFill>
            <a:schemeClr val="accent6">
              <a:lumMod val="60000"/>
              <a:lumOff val="40000"/>
              <a:alpha val="19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Saat</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azan maghrib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telah lama berkumandang, masih kelihatan kalangan kita </a:t>
            </a:r>
            <a:r>
              <a:rPr lang="sv-SE" sz="28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asyik membeli belah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di pasaraya atau </a:t>
            </a:r>
            <a:r>
              <a:rPr lang="sv-SE" sz="28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enak menjamu selera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di kedai-kedai makan. Ini tidak termasuk lagi, saudara-saudara kita yang sedang </a:t>
            </a:r>
            <a:r>
              <a:rPr lang="sv-SE" sz="28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menonton tv</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28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mendengar muzik</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28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melepak</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a:t>
            </a:r>
            <a:r>
              <a:rPr lang="sv-SE" sz="28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berbual-bual kosong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atau asyik </a:t>
            </a:r>
            <a:r>
              <a:rPr lang="sv-SE" sz="28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menghisap rokok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di beranda rumah. Kita tidak  menuduh mereka meninggalkan solat maghrib, namun besar kemungkinan mereka gagal solat berjamaah di masjid.</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2819400" y="152400"/>
            <a:ext cx="3352800" cy="838200"/>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Begitulah juga</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Chevron 5"/>
          <p:cNvSpPr/>
          <p:nvPr/>
        </p:nvSpPr>
        <p:spPr>
          <a:xfrm rot="5400000">
            <a:off x="4332980" y="1056383"/>
            <a:ext cx="457202" cy="478037"/>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03626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6000" r="-6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33375" y="1066800"/>
            <a:ext cx="8686800" cy="4229100"/>
          </a:xfrm>
          <a:prstGeom prst="roundRect">
            <a:avLst/>
          </a:prstGeom>
          <a:solidFill>
            <a:schemeClr val="bg2">
              <a:lumMod val="50000"/>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Senario yang diperkatakan tadi boleh menggambarkan betapa </a:t>
            </a:r>
            <a:r>
              <a:rPr lang="sv-SE" sz="32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dhaifnya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sebahagian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umat Islam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dalam menghayati agama. Semuanya itu adalah sebahagian contoh kepincangan yang berlaku dalam masyarakat kita, dan ia amat membimbangkan.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181246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228600" y="1905000"/>
            <a:ext cx="8686800" cy="4842276"/>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Semua pihak, sama ada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pihak berkuasa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para pemimpin masyarakat</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ibu bapa penjaga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mahupun orang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perseorangan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mereka semua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bertanggungjawab membaiki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kepincangan ini. Janganlah dijadikan kesibukan urusan hidup sebagai halangan untuk menunaikan tanggungjawab ini.</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2861075" y="110724"/>
            <a:ext cx="3352800" cy="838200"/>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Justeru itu</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Chevron 5"/>
          <p:cNvSpPr/>
          <p:nvPr/>
        </p:nvSpPr>
        <p:spPr>
          <a:xfrm rot="5400000">
            <a:off x="4194575" y="1166712"/>
            <a:ext cx="685800" cy="526250"/>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43610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16000" r="-16000"/>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457200" y="228600"/>
            <a:ext cx="8305800" cy="1066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457200" y="1676400"/>
            <a:ext cx="8305800" cy="45720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fontScale="92500" lnSpcReduction="10000"/>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Marilah sama-sama kita bertekad untuk memperteguhkan iman, meningkatkan ketaatan dan memperkasakan syiar Islam, dengan menghayati keagungan Allah, menjauhkan diri daripada lalai dan lupa kepada-Nya, memakmurkan rumah-rumah-Nya (masjid dan surau)</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38820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16000" r="-16000"/>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457200" y="228600"/>
            <a:ext cx="8305800" cy="1066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457200" y="1676400"/>
            <a:ext cx="8229600" cy="43434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lnSpcReduction="10000"/>
          </a:bodyPr>
          <a:lstStyle/>
          <a:p>
            <a:pPr marL="0" indent="0" algn="ctr">
              <a:buNone/>
            </a:pP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Menambah kefahaman agama menerusi kuliah-kuliah ilmu, membanyakkan amal kebajikan pada sepanjang masa, segera memohon taubat kepada Allah SWT di atas kealpaan dan keingkaran mentaati perintah-Nya, di samping melakukan kewajipan amar makruf nahi mungkar kepada masyarakat.</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94898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16000" r="-16000"/>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457200" y="228600"/>
            <a:ext cx="8305800" cy="1066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457200" y="1524000"/>
            <a:ext cx="8229600" cy="44958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lnSpcReduction="10000"/>
          </a:bodyPr>
          <a:lstStyle/>
          <a:p>
            <a:pPr marL="0" indent="0" algn="ctr">
              <a:buNone/>
            </a:pP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Ingatlah bahawa, tanggungjawab mencegah kemungkaran dan menganjurkan kebaikan merupakan perintah Allah SWT yang menjadi kewajipan bersama. </a:t>
            </a:r>
            <a:r>
              <a:rPr lang="sv-SE" sz="28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Mengabaikannya</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boleh mengundang </a:t>
            </a:r>
            <a:r>
              <a:rPr lang="sv-SE" sz="28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malapetaka</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a:t>
            </a:r>
            <a:r>
              <a:rPr lang="sv-SE" sz="28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kemurkaan</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Allah Ta’ala. Nanti kita sendiri yang </a:t>
            </a:r>
            <a:r>
              <a:rPr lang="sv-SE" sz="28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kerugian</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menangggung </a:t>
            </a:r>
            <a:r>
              <a:rPr lang="sv-SE" sz="28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penyesalan</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tidak berkesudahan.</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426850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71500" y="228601"/>
            <a:ext cx="8077199" cy="801216"/>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39899" y="306043"/>
            <a:ext cx="474040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495299" y="4267200"/>
            <a:ext cx="8229599" cy="2492990"/>
          </a:xfrm>
          <a:prstGeom prst="rect">
            <a:avLst/>
          </a:prstGeom>
        </p:spPr>
        <p:txBody>
          <a:bodyPr wrap="square">
            <a:spAutoFit/>
          </a:bodyPr>
          <a:lstStyle/>
          <a:p>
            <a:pPr algn="just"/>
            <a:r>
              <a:rPr lang="ms-MY" sz="2600" b="1" dirty="0"/>
              <a:t>Yang bermaksud : </a:t>
            </a:r>
            <a:r>
              <a:rPr lang="ms-MY" sz="2600" b="1" dirty="0">
                <a:solidFill>
                  <a:srgbClr val="C00000"/>
                </a:solidFill>
              </a:rPr>
              <a:t>“Dan jagalah diri kamu daripada (berlakunya) dosa (yang membawa bala bencana) yang bukan sahaja menimpa orang-orang yang zalim di kalangan kamu secara khusus. Dan ketahuilah bahawa Allah Maha berat azab seksa-Nya. </a:t>
            </a:r>
          </a:p>
          <a:p>
            <a:pPr algn="r"/>
            <a:r>
              <a:rPr lang="ms-MY" sz="2600" b="1" dirty="0">
                <a:solidFill>
                  <a:srgbClr val="C00000"/>
                </a:solidFill>
              </a:rPr>
              <a:t>			           		</a:t>
            </a:r>
            <a:r>
              <a:rPr lang="ms-MY" sz="2600" b="1" dirty="0"/>
              <a:t>     (Surah Al-Anfal : 25)</a:t>
            </a:r>
            <a:endParaRPr lang="ms-MY" sz="2800" b="1" dirty="0"/>
          </a:p>
        </p:txBody>
      </p:sp>
      <p:pic>
        <p:nvPicPr>
          <p:cNvPr id="5" name="Picture 4">
            <a:extLst>
              <a:ext uri="{FF2B5EF4-FFF2-40B4-BE49-F238E27FC236}">
                <a16:creationId xmlns:a16="http://schemas.microsoft.com/office/drawing/2014/main" xmlns="" id="{F1780F4A-7F09-46D7-8694-361E147B3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540" y="1447800"/>
            <a:ext cx="8394920" cy="2536156"/>
          </a:xfrm>
          <a:prstGeom prst="rect">
            <a:avLst/>
          </a:prstGeom>
        </p:spPr>
      </p:pic>
    </p:spTree>
    <p:extLst>
      <p:ext uri="{BB962C8B-B14F-4D97-AF65-F5344CB8AC3E}">
        <p14:creationId xmlns:p14="http://schemas.microsoft.com/office/powerpoint/2010/main" val="23078234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فِي 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وَإِيَّاكُمْ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وَتَقَبَّلَ مِنِّيْ وَمِنْكُمْ تِل</a:t>
            </a:r>
            <a:r>
              <a:rPr lang="ar-SA"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a:t>
            </a: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اوَتَهُ إِنَّهُ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فَاسْتَغْفِرُوْهُ، إِنَّهُ هُوَ الْغَفُوْرُ الرَّحِيْمُ.</a:t>
            </a:r>
            <a:endParaRPr lang="ar-YE" sz="36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42329" y="1446074"/>
            <a:ext cx="8629650" cy="1754326"/>
          </a:xfrm>
          <a:prstGeom prst="rect">
            <a:avLst/>
          </a:prstGeom>
          <a:solidFill>
            <a:schemeClr val="accent2">
              <a:lumMod val="50000"/>
              <a:alpha val="55000"/>
            </a:schemeClr>
          </a:solidFill>
        </p:spPr>
        <p:txBody>
          <a:bodyPr wrap="square">
            <a:spAutoFit/>
          </a:bodyPr>
          <a:lstStyle/>
          <a:p>
            <a:pPr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a:t>
            </a:r>
          </a:p>
          <a:p>
            <a:pPr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p>
        </p:txBody>
      </p:sp>
      <p:sp>
        <p:nvSpPr>
          <p:cNvPr id="5" name="TextBox 4"/>
          <p:cNvSpPr txBox="1"/>
          <p:nvPr/>
        </p:nvSpPr>
        <p:spPr>
          <a:xfrm>
            <a:off x="242329" y="3657600"/>
            <a:ext cx="8629652" cy="2554545"/>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sahaja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280259" y="1524000"/>
            <a:ext cx="8583481" cy="5029200"/>
          </a:xfrm>
          <a:prstGeom prst="flowChartAlternateProcess">
            <a:avLst/>
          </a:prstGeom>
          <a:gradFill>
            <a:gsLst>
              <a:gs pos="25000">
                <a:schemeClr val="accent6">
                  <a:lumMod val="60000"/>
                  <a:lumOff val="40000"/>
                  <a:alpha val="70000"/>
                </a:schemeClr>
              </a:gs>
              <a:gs pos="94000">
                <a:srgbClr val="002060">
                  <a:tint val="44500"/>
                  <a:satMod val="160000"/>
                </a:srgbClr>
              </a:gs>
              <a:gs pos="100000">
                <a:srgbClr val="002060">
                  <a:tint val="23500"/>
                  <a:satMod val="160000"/>
                </a:srgbClr>
              </a:gs>
            </a:gsLst>
            <a:lin ang="162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Pada kesempatan ini, khatib ingin mengingatkan para ibubapa agar sentiasa mendorong anak-anak untuk memenuhi </a:t>
            </a: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masa cuti sekolah </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dengan </a:t>
            </a: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kegiatan keilmuan </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a:t>
            </a: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aktiviti berfaedah</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di samping menjauhi </a:t>
            </a:r>
            <a:r>
              <a:rPr lang="fi-FI" sz="32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kegiatan berisiko </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di musim tengkujuh ini. Bimbinglah anak-anak  di rumah dengan ilmu dan adab.</a:t>
            </a: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80259" y="228600"/>
            <a:ext cx="8583482" cy="914400"/>
          </a:xfrm>
          <a:prstGeom prst="snip2DiagRect">
            <a:avLst>
              <a:gd name="adj1" fmla="val 50000"/>
              <a:gd name="adj2" fmla="val 50000"/>
            </a:avLst>
          </a:prstGeom>
          <a:solidFill>
            <a:srgbClr val="C0000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87621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228600" y="1447800"/>
            <a:ext cx="8635141" cy="5029200"/>
          </a:xfrm>
          <a:prstGeom prst="flowChartAlternateProcess">
            <a:avLst/>
          </a:prstGeom>
          <a:gradFill flip="none" rotWithShape="1">
            <a:gsLst>
              <a:gs pos="19000">
                <a:schemeClr val="accent6">
                  <a:lumMod val="60000"/>
                  <a:lumOff val="40000"/>
                  <a:alpha val="71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Saidina Ali krm ada berpesan (yang bermaksud): </a:t>
            </a:r>
          </a:p>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“Bukanlah kecantikan itu menghiasi diri dengan pakaian, sesungguhnya </a:t>
            </a:r>
            <a:r>
              <a:rPr lang="fi-FI"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kecantikan</a:t>
            </a: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itu ialah </a:t>
            </a:r>
            <a:r>
              <a:rPr lang="fi-FI"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kecantikan ilmu dan</a:t>
            </a: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fi-FI"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adab</a:t>
            </a: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Bukanlah yatim itu hanya seorang yang kematian bapanya, sesungguhnya </a:t>
            </a:r>
            <a:r>
              <a:rPr lang="fi-FI" sz="28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yatim</a:t>
            </a: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itu juga orang yang </a:t>
            </a:r>
            <a:r>
              <a:rPr lang="fi-FI" sz="28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ketiadaan ilmu dan adab</a:t>
            </a: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t>
            </a:r>
          </a:p>
        </p:txBody>
      </p:sp>
      <p:sp>
        <p:nvSpPr>
          <p:cNvPr id="4" name="Snip Diagonal Corner Rectangle 5">
            <a:extLst>
              <a:ext uri="{FF2B5EF4-FFF2-40B4-BE49-F238E27FC236}">
                <a16:creationId xmlns:a16="http://schemas.microsoft.com/office/drawing/2014/main" xmlns="" id="{BA9A24E5-CAE3-48C9-B7BE-FF5770ECA16D}"/>
              </a:ext>
            </a:extLst>
          </p:cNvPr>
          <p:cNvSpPr/>
          <p:nvPr/>
        </p:nvSpPr>
        <p:spPr>
          <a:xfrm>
            <a:off x="280259" y="228600"/>
            <a:ext cx="8583482" cy="914400"/>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43212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254429" y="1828800"/>
            <a:ext cx="8635141" cy="4267200"/>
          </a:xfrm>
          <a:prstGeom prst="flowChartAlternateProcess">
            <a:avLst/>
          </a:prstGeom>
          <a:gradFill flip="none" rotWithShape="1">
            <a:gsLst>
              <a:gs pos="19000">
                <a:schemeClr val="accent6">
                  <a:lumMod val="60000"/>
                  <a:lumOff val="40000"/>
                  <a:alpha val="66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Khatib juga ingin menarik perhatian sidang Jumaat tentang </a:t>
            </a:r>
            <a:r>
              <a:rPr lang="fi-FI" sz="28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penderitaan</a:t>
            </a: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saudara kita di </a:t>
            </a:r>
            <a:r>
              <a:rPr lang="fi-FI"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Palestin</a:t>
            </a: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masih bergelut dengan </a:t>
            </a:r>
            <a:r>
              <a:rPr lang="fi-FI" sz="28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keganasan</a:t>
            </a: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fi-FI" sz="28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Zionis</a:t>
            </a: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Yahudi. Situasi mereka kini semakin </a:t>
            </a:r>
            <a:r>
              <a:rPr lang="fi-FI" sz="28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kritikal</a:t>
            </a: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dengan ketibaan musim sejuk, dalam keadaan kemudahan asas telah habis </a:t>
            </a:r>
            <a:r>
              <a:rPr lang="fi-FI" sz="28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musnah</a:t>
            </a:r>
          </a:p>
        </p:txBody>
      </p:sp>
      <p:sp>
        <p:nvSpPr>
          <p:cNvPr id="4" name="Snip Diagonal Corner Rectangle 5">
            <a:extLst>
              <a:ext uri="{FF2B5EF4-FFF2-40B4-BE49-F238E27FC236}">
                <a16:creationId xmlns:a16="http://schemas.microsoft.com/office/drawing/2014/main" xmlns="" id="{BA9A24E5-CAE3-48C9-B7BE-FF5770ECA16D}"/>
              </a:ext>
            </a:extLst>
          </p:cNvPr>
          <p:cNvSpPr/>
          <p:nvPr/>
        </p:nvSpPr>
        <p:spPr>
          <a:xfrm>
            <a:off x="280259" y="228600"/>
            <a:ext cx="8583482" cy="914400"/>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940931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255181" y="2057400"/>
            <a:ext cx="8635141" cy="4114800"/>
          </a:xfrm>
          <a:prstGeom prst="flowChartAlternateProcess">
            <a:avLst/>
          </a:prstGeom>
          <a:gradFill flip="none" rotWithShape="1">
            <a:gsLst>
              <a:gs pos="19000">
                <a:schemeClr val="accent6">
                  <a:lumMod val="60000"/>
                  <a:lumOff val="40000"/>
                  <a:alpha val="67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Untuk itu, kepada sesiapa yang ingin terus menyumbang, mereka boleh menyalurkan sumbangan secara terus kepada </a:t>
            </a:r>
            <a:r>
              <a:rPr lang="fi-FI"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Jabatan Hal Ehwal Agama Terengganu</a:t>
            </a: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Pejabat Agama Daerah atau melalui Jawatankuasa Masjid masing-masing.</a:t>
            </a:r>
          </a:p>
        </p:txBody>
      </p:sp>
      <p:sp>
        <p:nvSpPr>
          <p:cNvPr id="4" name="Snip Diagonal Corner Rectangle 5">
            <a:extLst>
              <a:ext uri="{FF2B5EF4-FFF2-40B4-BE49-F238E27FC236}">
                <a16:creationId xmlns:a16="http://schemas.microsoft.com/office/drawing/2014/main" xmlns="" id="{BA9A24E5-CAE3-48C9-B7BE-FF5770ECA16D}"/>
              </a:ext>
            </a:extLst>
          </p:cNvPr>
          <p:cNvSpPr/>
          <p:nvPr/>
        </p:nvSpPr>
        <p:spPr>
          <a:xfrm>
            <a:off x="228600" y="533400"/>
            <a:ext cx="8583482" cy="914400"/>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4156325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28600" y="1566208"/>
            <a:ext cx="8701030" cy="2123658"/>
          </a:xfrm>
          <a:prstGeom prst="rect">
            <a:avLst/>
          </a:prstGeom>
          <a:solidFill>
            <a:srgbClr val="002060">
              <a:alpha val="48000"/>
            </a:srgbClr>
          </a:solidFill>
        </p:spPr>
        <p:txBody>
          <a:bodyPr wrap="square">
            <a:spAutoFit/>
          </a:bodyPr>
          <a:lstStyle/>
          <a:p>
            <a:pPr algn="ctr" rtl="1"/>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a:t>
            </a:r>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صَلِّ وَسَلِّمْ عَلَى سَيِّدِنَا مُحَمَّدٍ وَعَلَى آلِهِ وَصَحْبِهِ أَجْمَعِينَ</a:t>
            </a:r>
          </a:p>
        </p:txBody>
      </p:sp>
      <p:sp>
        <p:nvSpPr>
          <p:cNvPr id="4" name="TextBox 3"/>
          <p:cNvSpPr txBox="1"/>
          <p:nvPr/>
        </p:nvSpPr>
        <p:spPr>
          <a:xfrm>
            <a:off x="214370" y="3956923"/>
            <a:ext cx="8701030" cy="2308324"/>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t>
            </a:r>
            <a:r>
              <a:rPr lang="es-E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a:t>
            </a: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selawat</a:t>
            </a: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salam</a:t>
            </a: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atas </a:t>
            </a:r>
            <a:r>
              <a:rPr lang="es-E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Muhammad</a:t>
            </a:r>
            <a:r>
              <a:rPr lang="en-U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r>
              <a:rPr lang="es-E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6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s-ES" sz="36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 </a:t>
            </a:r>
            <a:r>
              <a:rPr lang="es-E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semua</a:t>
            </a: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6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endPar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xmlns=""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xmlns=""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63231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30926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Ya Rahman, Ya Rahim</a:t>
            </a:r>
          </a:p>
          <a:p>
            <a:pPr algn="just"/>
            <a:endParaRPr lang="ms-MY" sz="1050" b="1" dirty="0">
              <a:solidFill>
                <a:srgbClr val="FF0000"/>
              </a:solidFill>
            </a:endParaRPr>
          </a:p>
          <a:p>
            <a:pPr algn="just"/>
            <a:r>
              <a:rPr lang="ms-MY" sz="3200" b="1" dirty="0">
                <a:solidFill>
                  <a:schemeClr val="accent5">
                    <a:lumMod val="50000"/>
                  </a:schemeClr>
                </a:solidFill>
              </a:rPr>
              <a:t>Kurniakanlah ganjaran pahala yang berterusan kepada pembayar- pembayar zakat yang telah menunaikan zakat melalui Majlis Agama Islam dan Adat Melayu Terengganu (MAIDAM) serta berkatilah dan rahmatilah segala harta- harta mereka yang berbaki. Kami memohon kepada-Mu agar harta- harta kami menjadi harta-harta yang bersih dan jadikanlah zakat kami ini sebagai saham buat kami di akhirat kelak.</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418576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Jadikanlah negeri ini negeri yang aman, maju lagi diberkati. Bukakanlah pintu-pintu rezeki dari segala penjuru. Kurniakanlah kepada kami nikmat kesejahteraan yang berterusan. Jauhkanlah negeri kami ini daripada segala malapetaka, musibah dan apa jua kemurkaan-Mu.</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Anugerahkan pertolongan dan bantuanMu untuk saudara kami di Palestin. Berikanlah ketabahan dan kekuatan kepada saudara kami di sana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43048" y="228600"/>
            <a:ext cx="6057903" cy="2133600"/>
          </a:xfrm>
          <a:prstGeom prst="rect">
            <a:avLst/>
          </a:prstGeom>
          <a:noFill/>
        </p:spPr>
        <p:txBody>
          <a:bodyPr wrap="square" lIns="91440" tIns="45720" rIns="91440" bIns="45720">
            <a:prstTxWarp prst="textPlain">
              <a:avLst>
                <a:gd name="adj" fmla="val 50328"/>
              </a:avLst>
            </a:prstTxWarp>
            <a:spAutoFit/>
          </a:bodyPr>
          <a:lstStyle/>
          <a:p>
            <a:pPr algn="ctr"/>
            <a:r>
              <a:rPr lang="en-US" sz="1400" b="1" u="sng" dirty="0" err="1">
                <a:ln w="9525">
                  <a:solidFill>
                    <a:schemeClr val="tx1"/>
                  </a:solidFill>
                  <a:prstDash val="solid"/>
                </a:ln>
                <a:solidFill>
                  <a:schemeClr val="bg1"/>
                </a:solidFill>
                <a:effectLst>
                  <a:outerShdw blurRad="12700" dist="38100" dir="2700000" algn="tl" rotWithShape="0">
                    <a:schemeClr val="bg1">
                      <a:lumMod val="50000"/>
                    </a:schemeClr>
                  </a:outerShdw>
                </a:effectLst>
                <a:latin typeface="Agency FB" pitchFamily="34" charset="0"/>
              </a:rPr>
              <a:t>Tajuk</a:t>
            </a:r>
            <a:r>
              <a:rPr lang="en-US" sz="1400" b="1" u="sng" dirty="0">
                <a:ln w="9525">
                  <a:solidFill>
                    <a:schemeClr val="tx1"/>
                  </a:solidFill>
                  <a:prstDash val="solid"/>
                </a:ln>
                <a:solidFill>
                  <a:schemeClr val="bg1"/>
                </a:solidFill>
                <a:effectLst>
                  <a:outerShdw blurRad="12700" dist="38100" dir="2700000" algn="tl" rotWithShape="0">
                    <a:schemeClr val="bg1">
                      <a:lumMod val="50000"/>
                    </a:schemeClr>
                  </a:outerShdw>
                </a:effectLst>
                <a:latin typeface="Agency FB" pitchFamily="34" charset="0"/>
              </a:rPr>
              <a:t> </a:t>
            </a:r>
          </a:p>
          <a:p>
            <a:pPr algn="ctr"/>
            <a:r>
              <a:rPr lang="en-US" sz="1400" b="1" u="sng" dirty="0" err="1">
                <a:ln w="9525">
                  <a:solidFill>
                    <a:schemeClr val="tx1"/>
                  </a:solidFill>
                  <a:prstDash val="solid"/>
                </a:ln>
                <a:solidFill>
                  <a:schemeClr val="bg1"/>
                </a:solidFill>
                <a:effectLst>
                  <a:outerShdw blurRad="12700" dist="38100" dir="2700000" algn="tl" rotWithShape="0">
                    <a:schemeClr val="bg1">
                      <a:lumMod val="50000"/>
                    </a:schemeClr>
                  </a:outerShdw>
                </a:effectLst>
                <a:latin typeface="Agency FB" pitchFamily="34" charset="0"/>
              </a:rPr>
              <a:t>Khutbah</a:t>
            </a:r>
            <a:r>
              <a:rPr lang="en-US" sz="1400" b="1" u="sng" dirty="0">
                <a:ln w="9525">
                  <a:solidFill>
                    <a:schemeClr val="tx1"/>
                  </a:solidFill>
                  <a:prstDash val="solid"/>
                </a:ln>
                <a:solidFill>
                  <a:schemeClr val="bg1"/>
                </a:solidFill>
                <a:effectLst>
                  <a:outerShdw blurRad="12700" dist="38100" dir="2700000" algn="tl" rotWithShape="0">
                    <a:schemeClr val="bg1">
                      <a:lumMod val="50000"/>
                    </a:schemeClr>
                  </a:outerShdw>
                </a:effectLst>
                <a:latin typeface="Agency FB" pitchFamily="34" charset="0"/>
              </a:rPr>
              <a:t> Hari </a:t>
            </a:r>
            <a:r>
              <a:rPr lang="en-US" sz="1400" b="1" u="sng" dirty="0" err="1">
                <a:ln w="9525">
                  <a:solidFill>
                    <a:schemeClr val="tx1"/>
                  </a:solidFill>
                  <a:prstDash val="solid"/>
                </a:ln>
                <a:solidFill>
                  <a:schemeClr val="bg1"/>
                </a:solidFill>
                <a:effectLst>
                  <a:outerShdw blurRad="12700" dist="38100" dir="2700000" algn="tl" rotWithShape="0">
                    <a:schemeClr val="bg1">
                      <a:lumMod val="50000"/>
                    </a:schemeClr>
                  </a:outerShdw>
                </a:effectLst>
                <a:latin typeface="Agency FB" pitchFamily="34" charset="0"/>
              </a:rPr>
              <a:t>Ini</a:t>
            </a:r>
            <a:r>
              <a:rPr lang="en-US" sz="1400" b="1" u="sng" dirty="0">
                <a:ln w="9525">
                  <a:solidFill>
                    <a:schemeClr val="tx1"/>
                  </a:solidFill>
                  <a:prstDash val="solid"/>
                </a:ln>
                <a:solidFill>
                  <a:schemeClr val="bg1"/>
                </a:solidFill>
                <a:effectLst>
                  <a:outerShdw blurRad="12700" dist="38100" dir="2700000" algn="tl" rotWithShape="0">
                    <a:schemeClr val="bg1">
                      <a:lumMod val="50000"/>
                    </a:scheme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2 Jamadil Awal 1445 / 15 Disember 2023</a:t>
            </a:r>
          </a:p>
        </p:txBody>
      </p:sp>
      <p:sp>
        <p:nvSpPr>
          <p:cNvPr id="5" name="Rectangle 4">
            <a:extLst>
              <a:ext uri="{FF2B5EF4-FFF2-40B4-BE49-F238E27FC236}">
                <a16:creationId xmlns:a16="http://schemas.microsoft.com/office/drawing/2014/main" xmlns="" id="{8CD769F6-A83E-13AC-E464-A617695A3981}"/>
              </a:ext>
            </a:extLst>
          </p:cNvPr>
          <p:cNvSpPr/>
          <p:nvPr/>
        </p:nvSpPr>
        <p:spPr>
          <a:xfrm>
            <a:off x="1123948" y="3046274"/>
            <a:ext cx="7486651" cy="1938992"/>
          </a:xfrm>
          <a:prstGeom prst="rect">
            <a:avLst/>
          </a:prstGeom>
        </p:spPr>
        <p:txBody>
          <a:bodyPr wrap="square">
            <a:spAutoFit/>
          </a:bodyPr>
          <a:lstStyle/>
          <a:p>
            <a:pPr algn="ctr"/>
            <a:r>
              <a:rPr lang="fi-FI" sz="6000" b="1" dirty="0">
                <a:ln w="13462">
                  <a:solidFill>
                    <a:schemeClr val="bg1"/>
                  </a:solidFill>
                  <a:prstDash val="solid"/>
                </a:ln>
                <a:solidFill>
                  <a:srgbClr val="FFC000"/>
                </a:solidFill>
                <a:effectLst>
                  <a:outerShdw dist="38100" dir="2700000" algn="bl" rotWithShape="0">
                    <a:schemeClr val="accent5"/>
                  </a:outerShdw>
                </a:effectLst>
                <a:latin typeface="Arial Black" pitchFamily="34" charset="0"/>
              </a:rPr>
              <a:t>KEPINCANGAN HIDUP MANUSIA</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457200" y="2895600"/>
            <a:ext cx="8305800" cy="2971800"/>
          </a:xfrm>
          <a:prstGeom prst="roundRect">
            <a:avLst/>
          </a:prstGeom>
          <a:solidFill>
            <a:schemeClr val="accent6">
              <a:lumMod val="60000"/>
              <a:lumOff val="40000"/>
              <a:alpha val="69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Untuk itu, marilah kita meneliti peristiwa-peristiwa yang berlaku kepada diri dan masyarakat di sekeliling kita.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838200" y="381000"/>
            <a:ext cx="7543800" cy="1219200"/>
          </a:xfrm>
          <a:prstGeom prst="roundRect">
            <a:avLst/>
          </a:prstGeom>
          <a:solidFill>
            <a:schemeClr val="accent6">
              <a:lumMod val="60000"/>
              <a:lumOff val="40000"/>
              <a:alpha val="71000"/>
            </a:schemeClr>
          </a:solidFill>
          <a:ln>
            <a:solidFill>
              <a:schemeClr val="tx1"/>
            </a:solid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Kita kini telah hampir berada di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penghujung tahun</a:t>
            </a:r>
            <a:endPar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
        <p:nvSpPr>
          <p:cNvPr id="5" name="Chevron 4"/>
          <p:cNvSpPr/>
          <p:nvPr/>
        </p:nvSpPr>
        <p:spPr>
          <a:xfrm rot="5400000">
            <a:off x="4118375" y="2060975"/>
            <a:ext cx="990600" cy="373850"/>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304800" y="914400"/>
            <a:ext cx="8468832" cy="3429000"/>
          </a:xfrm>
          <a:prstGeom prst="roundRect">
            <a:avLst/>
          </a:prstGeom>
          <a:solidFill>
            <a:schemeClr val="accent6">
              <a:lumMod val="60000"/>
              <a:lumOff val="40000"/>
              <a:alpha val="69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Mudah-mudahan ia mampu mendorong untuk kita </a:t>
            </a:r>
            <a:r>
              <a:rPr lang="sv-SE" sz="36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memperbaiki</a:t>
            </a: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a:t>
            </a:r>
            <a:r>
              <a:rPr lang="sv-SE" sz="36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meningkatkan kualiti amalan</a:t>
            </a: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kehidupan. </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0333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457200" y="4329651"/>
            <a:ext cx="8229599" cy="2462213"/>
          </a:xfrm>
          <a:prstGeom prst="rect">
            <a:avLst/>
          </a:prstGeom>
        </p:spPr>
        <p:txBody>
          <a:bodyPr wrap="square">
            <a:spAutoFit/>
          </a:bodyPr>
          <a:lstStyle/>
          <a:p>
            <a:pPr algn="just"/>
            <a:r>
              <a:rPr lang="ms-MY" sz="2600" b="1" dirty="0"/>
              <a:t>Maksudnya : </a:t>
            </a:r>
            <a:r>
              <a:rPr lang="ms-MY" sz="2600" b="1" dirty="0">
                <a:solidFill>
                  <a:srgbClr val="C00000"/>
                </a:solidFill>
              </a:rPr>
              <a:t>“Hisab dan periksalah (dengan mendalam serta serius) terhadap (kecuaian dan kealpaan) yang dilakukan oleh kamu sebelum kamu dihisab dan diperiksa (oleh Allah pada hari Qiamat).”                              							</a:t>
            </a:r>
            <a:r>
              <a:rPr lang="ms-MY" sz="2600" b="1" dirty="0"/>
              <a:t>(Riwayat Ahmad)</a:t>
            </a:r>
          </a:p>
          <a:p>
            <a:pPr algn="just"/>
            <a:r>
              <a:rPr lang="ms-MY" sz="2400" b="1" dirty="0">
                <a:solidFill>
                  <a:srgbClr val="C00000"/>
                </a:solidFill>
              </a:rPr>
              <a:t>					</a:t>
            </a:r>
            <a:endParaRPr lang="ms-MY" sz="2800" b="1" dirty="0"/>
          </a:p>
        </p:txBody>
      </p:sp>
      <p:sp>
        <p:nvSpPr>
          <p:cNvPr id="8" name="Snip Diagonal Corner Rectangle 5">
            <a:extLst>
              <a:ext uri="{FF2B5EF4-FFF2-40B4-BE49-F238E27FC236}">
                <a16:creationId xmlns:a16="http://schemas.microsoft.com/office/drawing/2014/main" xmlns="" id="{B99F7B4E-83DC-BDF3-5F5E-501ED07D7196}"/>
              </a:ext>
            </a:extLst>
          </p:cNvPr>
          <p:cNvSpPr/>
          <p:nvPr/>
        </p:nvSpPr>
        <p:spPr>
          <a:xfrm>
            <a:off x="392921" y="76200"/>
            <a:ext cx="8583482" cy="838201"/>
          </a:xfrm>
          <a:prstGeom prst="snip2DiagRect">
            <a:avLst>
              <a:gd name="adj1" fmla="val 50000"/>
              <a:gd name="adj2" fmla="val 50000"/>
            </a:avLst>
          </a:prstGeom>
          <a:solidFill>
            <a:schemeClr val="accent3">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 Sayyidina Umar al-Khattab r.a.:</a:t>
            </a:r>
          </a:p>
        </p:txBody>
      </p:sp>
      <p:pic>
        <p:nvPicPr>
          <p:cNvPr id="4" name="Picture 3">
            <a:extLst>
              <a:ext uri="{FF2B5EF4-FFF2-40B4-BE49-F238E27FC236}">
                <a16:creationId xmlns:a16="http://schemas.microsoft.com/office/drawing/2014/main" xmlns="" id="{90BC69A3-8F9A-47BC-AE7A-1F405A224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261" y="1981200"/>
            <a:ext cx="7419475" cy="1609483"/>
          </a:xfrm>
          <a:prstGeom prst="rect">
            <a:avLst/>
          </a:prstGeom>
        </p:spPr>
      </p:pic>
    </p:spTree>
    <p:extLst>
      <p:ext uri="{BB962C8B-B14F-4D97-AF65-F5344CB8AC3E}">
        <p14:creationId xmlns:p14="http://schemas.microsoft.com/office/powerpoint/2010/main" val="16154914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12421532</TotalTime>
  <Words>1704</Words>
  <Application>Microsoft Office PowerPoint</Application>
  <PresentationFormat>On-screen Show (4:3)</PresentationFormat>
  <Paragraphs>180</Paragraphs>
  <Slides>48</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48</vt:i4>
      </vt:variant>
    </vt:vector>
  </HeadingPairs>
  <TitlesOfParts>
    <vt:vector size="65"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1336</cp:revision>
  <dcterms:created xsi:type="dcterms:W3CDTF">2017-12-24T04:47:57Z</dcterms:created>
  <dcterms:modified xsi:type="dcterms:W3CDTF">2023-12-12T09:32:38Z</dcterms:modified>
</cp:coreProperties>
</file>